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62" r:id="rId6"/>
    <p:sldId id="268" r:id="rId7"/>
    <p:sldId id="261" r:id="rId8"/>
    <p:sldId id="267" r:id="rId9"/>
    <p:sldId id="269" r:id="rId10"/>
    <p:sldId id="259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13"/>
    <p:restoredTop sz="94694"/>
  </p:normalViewPr>
  <p:slideViewPr>
    <p:cSldViewPr snapToGrid="0">
      <p:cViewPr varScale="1">
        <p:scale>
          <a:sx n="116" d="100"/>
          <a:sy n="116" d="100"/>
        </p:scale>
        <p:origin x="192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1AB65A-3E44-4D69-8DDD-F11B7E5AF2A0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280D64-F4DF-4929-9AD5-A03C91AF1EA1}">
      <dgm:prSet/>
      <dgm:spPr/>
      <dgm:t>
        <a:bodyPr/>
        <a:lstStyle/>
        <a:p>
          <a:r>
            <a:rPr lang="it-IT" b="1" i="0" dirty="0"/>
            <a:t>Raccolta dei Dati</a:t>
          </a:r>
          <a:r>
            <a:rPr lang="it-IT" b="0" i="0" dirty="0"/>
            <a:t>: Raccogliere i testi delle canzoni da Spotify utilizzando le sue API.</a:t>
          </a:r>
          <a:endParaRPr lang="en-US" dirty="0"/>
        </a:p>
      </dgm:t>
    </dgm:pt>
    <dgm:pt modelId="{D9A9C237-E3B2-4AA3-B66E-2D5BD897C460}" type="parTrans" cxnId="{096737EF-6CFE-4954-919C-8C60918E1CAF}">
      <dgm:prSet/>
      <dgm:spPr/>
      <dgm:t>
        <a:bodyPr/>
        <a:lstStyle/>
        <a:p>
          <a:endParaRPr lang="en-US"/>
        </a:p>
      </dgm:t>
    </dgm:pt>
    <dgm:pt modelId="{5D3235E8-5E13-4B9D-BD59-F7E4872625B2}" type="sibTrans" cxnId="{096737EF-6CFE-4954-919C-8C60918E1CAF}">
      <dgm:prSet/>
      <dgm:spPr/>
      <dgm:t>
        <a:bodyPr/>
        <a:lstStyle/>
        <a:p>
          <a:endParaRPr lang="en-US"/>
        </a:p>
      </dgm:t>
    </dgm:pt>
    <dgm:pt modelId="{2F757ACA-3F3B-4689-9151-AAA1BC40B489}">
      <dgm:prSet/>
      <dgm:spPr/>
      <dgm:t>
        <a:bodyPr/>
        <a:lstStyle/>
        <a:p>
          <a:r>
            <a:rPr lang="it-IT" b="1" i="0" dirty="0" err="1"/>
            <a:t>Preprocessing</a:t>
          </a:r>
          <a:r>
            <a:rPr lang="it-IT" b="1" i="0" dirty="0"/>
            <a:t> dei Testi</a:t>
          </a:r>
          <a:r>
            <a:rPr lang="it-IT" b="0" i="0" dirty="0"/>
            <a:t>: Pulizia e preparazione dei dati testuali per l'analisi.</a:t>
          </a:r>
          <a:endParaRPr lang="en-US" dirty="0"/>
        </a:p>
      </dgm:t>
    </dgm:pt>
    <dgm:pt modelId="{07516D34-EB9A-44D9-AAEF-12CD7799F5B7}" type="parTrans" cxnId="{3C751040-2E6C-4350-9F57-F0A9C0842DF8}">
      <dgm:prSet/>
      <dgm:spPr/>
      <dgm:t>
        <a:bodyPr/>
        <a:lstStyle/>
        <a:p>
          <a:endParaRPr lang="en-US"/>
        </a:p>
      </dgm:t>
    </dgm:pt>
    <dgm:pt modelId="{C3E9AB97-A471-4FA4-B928-49D026C0741B}" type="sibTrans" cxnId="{3C751040-2E6C-4350-9F57-F0A9C0842DF8}">
      <dgm:prSet/>
      <dgm:spPr/>
      <dgm:t>
        <a:bodyPr/>
        <a:lstStyle/>
        <a:p>
          <a:endParaRPr lang="en-US"/>
        </a:p>
      </dgm:t>
    </dgm:pt>
    <dgm:pt modelId="{39F21A13-4AF8-41C0-A608-4E9917832094}">
      <dgm:prSet/>
      <dgm:spPr/>
      <dgm:t>
        <a:bodyPr/>
        <a:lstStyle/>
        <a:p>
          <a:r>
            <a:rPr lang="it-IT" b="1" i="0"/>
            <a:t>Analisi dei Sentimenti</a:t>
          </a:r>
          <a:r>
            <a:rPr lang="it-IT" b="0" i="0"/>
            <a:t>: Applicare algoritmi di NLP (Vader) per determinare il sentiment (positivo, negativo, neutro) dei testi.</a:t>
          </a:r>
          <a:endParaRPr lang="en-US"/>
        </a:p>
      </dgm:t>
    </dgm:pt>
    <dgm:pt modelId="{473DDF32-F387-448C-9C2C-A3A2B88DA61A}" type="parTrans" cxnId="{755BC802-6BDC-4491-8821-83ABA367E223}">
      <dgm:prSet/>
      <dgm:spPr/>
      <dgm:t>
        <a:bodyPr/>
        <a:lstStyle/>
        <a:p>
          <a:endParaRPr lang="en-US"/>
        </a:p>
      </dgm:t>
    </dgm:pt>
    <dgm:pt modelId="{5A454B0C-951E-4EB7-86ED-B16D4E75EBE4}" type="sibTrans" cxnId="{755BC802-6BDC-4491-8821-83ABA367E223}">
      <dgm:prSet/>
      <dgm:spPr/>
      <dgm:t>
        <a:bodyPr/>
        <a:lstStyle/>
        <a:p>
          <a:endParaRPr lang="en-US"/>
        </a:p>
      </dgm:t>
    </dgm:pt>
    <dgm:pt modelId="{CEDC879A-4DE4-44E4-BFDB-1006F3EF861C}">
      <dgm:prSet/>
      <dgm:spPr/>
      <dgm:t>
        <a:bodyPr/>
        <a:lstStyle/>
        <a:p>
          <a:r>
            <a:rPr lang="it-IT" b="1" i="0"/>
            <a:t>Visualizzazione dei Risultati</a:t>
          </a:r>
          <a:r>
            <a:rPr lang="it-IT" b="0" i="0"/>
            <a:t>: Creare visualizzazioni per rappresentare graficamente la distribuzione dei sentimenti e i generi/artisti più ascoltati .</a:t>
          </a:r>
          <a:endParaRPr lang="en-US"/>
        </a:p>
      </dgm:t>
    </dgm:pt>
    <dgm:pt modelId="{05669448-5C5F-4A55-9D78-90E5A6D04CDD}" type="parTrans" cxnId="{CFE65FE2-4D95-4474-9B1E-306D72AD6F34}">
      <dgm:prSet/>
      <dgm:spPr/>
      <dgm:t>
        <a:bodyPr/>
        <a:lstStyle/>
        <a:p>
          <a:endParaRPr lang="en-US"/>
        </a:p>
      </dgm:t>
    </dgm:pt>
    <dgm:pt modelId="{62735FA0-5FED-45B9-AE90-ECFC8964CAC5}" type="sibTrans" cxnId="{CFE65FE2-4D95-4474-9B1E-306D72AD6F34}">
      <dgm:prSet/>
      <dgm:spPr/>
      <dgm:t>
        <a:bodyPr/>
        <a:lstStyle/>
        <a:p>
          <a:endParaRPr lang="en-US"/>
        </a:p>
      </dgm:t>
    </dgm:pt>
    <dgm:pt modelId="{290C1723-6400-F248-A09A-5C403821DD6F}" type="pres">
      <dgm:prSet presAssocID="{941AB65A-3E44-4D69-8DDD-F11B7E5AF2A0}" presName="Name0" presStyleCnt="0">
        <dgm:presLayoutVars>
          <dgm:dir/>
          <dgm:resizeHandles val="exact"/>
        </dgm:presLayoutVars>
      </dgm:prSet>
      <dgm:spPr/>
    </dgm:pt>
    <dgm:pt modelId="{4E8BB86E-9466-3A45-8013-3800DB2DC227}" type="pres">
      <dgm:prSet presAssocID="{13280D64-F4DF-4929-9AD5-A03C91AF1EA1}" presName="parTxOnly" presStyleLbl="node1" presStyleIdx="0" presStyleCnt="4">
        <dgm:presLayoutVars>
          <dgm:bulletEnabled val="1"/>
        </dgm:presLayoutVars>
      </dgm:prSet>
      <dgm:spPr/>
    </dgm:pt>
    <dgm:pt modelId="{8635FAE4-1007-CC4B-AD1C-B715EDB73390}" type="pres">
      <dgm:prSet presAssocID="{5D3235E8-5E13-4B9D-BD59-F7E4872625B2}" presName="parSpace" presStyleCnt="0"/>
      <dgm:spPr/>
    </dgm:pt>
    <dgm:pt modelId="{99F0D7DD-2AAE-E74B-86FB-8FA7D5EC4B61}" type="pres">
      <dgm:prSet presAssocID="{2F757ACA-3F3B-4689-9151-AAA1BC40B489}" presName="parTxOnly" presStyleLbl="node1" presStyleIdx="1" presStyleCnt="4">
        <dgm:presLayoutVars>
          <dgm:bulletEnabled val="1"/>
        </dgm:presLayoutVars>
      </dgm:prSet>
      <dgm:spPr/>
    </dgm:pt>
    <dgm:pt modelId="{27CB636E-4054-3642-B316-4D0A68A78385}" type="pres">
      <dgm:prSet presAssocID="{C3E9AB97-A471-4FA4-B928-49D026C0741B}" presName="parSpace" presStyleCnt="0"/>
      <dgm:spPr/>
    </dgm:pt>
    <dgm:pt modelId="{29FC8F06-C43D-BF49-9F85-8BC4A31AFE21}" type="pres">
      <dgm:prSet presAssocID="{39F21A13-4AF8-41C0-A608-4E9917832094}" presName="parTxOnly" presStyleLbl="node1" presStyleIdx="2" presStyleCnt="4">
        <dgm:presLayoutVars>
          <dgm:bulletEnabled val="1"/>
        </dgm:presLayoutVars>
      </dgm:prSet>
      <dgm:spPr/>
    </dgm:pt>
    <dgm:pt modelId="{16BB65F6-9295-554B-988B-6D2D55D23F28}" type="pres">
      <dgm:prSet presAssocID="{5A454B0C-951E-4EB7-86ED-B16D4E75EBE4}" presName="parSpace" presStyleCnt="0"/>
      <dgm:spPr/>
    </dgm:pt>
    <dgm:pt modelId="{1C3F651A-7C20-FB46-A536-078F0DB387D4}" type="pres">
      <dgm:prSet presAssocID="{CEDC879A-4DE4-44E4-BFDB-1006F3EF861C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755BC802-6BDC-4491-8821-83ABA367E223}" srcId="{941AB65A-3E44-4D69-8DDD-F11B7E5AF2A0}" destId="{39F21A13-4AF8-41C0-A608-4E9917832094}" srcOrd="2" destOrd="0" parTransId="{473DDF32-F387-448C-9C2C-A3A2B88DA61A}" sibTransId="{5A454B0C-951E-4EB7-86ED-B16D4E75EBE4}"/>
    <dgm:cxn modelId="{3C751040-2E6C-4350-9F57-F0A9C0842DF8}" srcId="{941AB65A-3E44-4D69-8DDD-F11B7E5AF2A0}" destId="{2F757ACA-3F3B-4689-9151-AAA1BC40B489}" srcOrd="1" destOrd="0" parTransId="{07516D34-EB9A-44D9-AAEF-12CD7799F5B7}" sibTransId="{C3E9AB97-A471-4FA4-B928-49D026C0741B}"/>
    <dgm:cxn modelId="{7FA33E4E-5BFA-B84F-A141-A6FD73449EEC}" type="presOf" srcId="{2F757ACA-3F3B-4689-9151-AAA1BC40B489}" destId="{99F0D7DD-2AAE-E74B-86FB-8FA7D5EC4B61}" srcOrd="0" destOrd="0" presId="urn:microsoft.com/office/officeart/2005/8/layout/hChevron3"/>
    <dgm:cxn modelId="{6290B0A6-6FAF-F84F-B769-BEA3CB8BE3CA}" type="presOf" srcId="{CEDC879A-4DE4-44E4-BFDB-1006F3EF861C}" destId="{1C3F651A-7C20-FB46-A536-078F0DB387D4}" srcOrd="0" destOrd="0" presId="urn:microsoft.com/office/officeart/2005/8/layout/hChevron3"/>
    <dgm:cxn modelId="{4C391EB1-D5E2-5F43-A38E-04301B3EE98B}" type="presOf" srcId="{39F21A13-4AF8-41C0-A608-4E9917832094}" destId="{29FC8F06-C43D-BF49-9F85-8BC4A31AFE21}" srcOrd="0" destOrd="0" presId="urn:microsoft.com/office/officeart/2005/8/layout/hChevron3"/>
    <dgm:cxn modelId="{50051EBC-2A10-4F4A-A6D8-4AB78DD47462}" type="presOf" srcId="{941AB65A-3E44-4D69-8DDD-F11B7E5AF2A0}" destId="{290C1723-6400-F248-A09A-5C403821DD6F}" srcOrd="0" destOrd="0" presId="urn:microsoft.com/office/officeart/2005/8/layout/hChevron3"/>
    <dgm:cxn modelId="{C96D14D4-4D50-2846-BDE0-C5290CC007DE}" type="presOf" srcId="{13280D64-F4DF-4929-9AD5-A03C91AF1EA1}" destId="{4E8BB86E-9466-3A45-8013-3800DB2DC227}" srcOrd="0" destOrd="0" presId="urn:microsoft.com/office/officeart/2005/8/layout/hChevron3"/>
    <dgm:cxn modelId="{CFE65FE2-4D95-4474-9B1E-306D72AD6F34}" srcId="{941AB65A-3E44-4D69-8DDD-F11B7E5AF2A0}" destId="{CEDC879A-4DE4-44E4-BFDB-1006F3EF861C}" srcOrd="3" destOrd="0" parTransId="{05669448-5C5F-4A55-9D78-90E5A6D04CDD}" sibTransId="{62735FA0-5FED-45B9-AE90-ECFC8964CAC5}"/>
    <dgm:cxn modelId="{096737EF-6CFE-4954-919C-8C60918E1CAF}" srcId="{941AB65A-3E44-4D69-8DDD-F11B7E5AF2A0}" destId="{13280D64-F4DF-4929-9AD5-A03C91AF1EA1}" srcOrd="0" destOrd="0" parTransId="{D9A9C237-E3B2-4AA3-B66E-2D5BD897C460}" sibTransId="{5D3235E8-5E13-4B9D-BD59-F7E4872625B2}"/>
    <dgm:cxn modelId="{57E4E45C-BB17-D447-A309-B7BBB38D99AE}" type="presParOf" srcId="{290C1723-6400-F248-A09A-5C403821DD6F}" destId="{4E8BB86E-9466-3A45-8013-3800DB2DC227}" srcOrd="0" destOrd="0" presId="urn:microsoft.com/office/officeart/2005/8/layout/hChevron3"/>
    <dgm:cxn modelId="{4908C4BE-3A26-0248-AFB6-F0F39669035B}" type="presParOf" srcId="{290C1723-6400-F248-A09A-5C403821DD6F}" destId="{8635FAE4-1007-CC4B-AD1C-B715EDB73390}" srcOrd="1" destOrd="0" presId="urn:microsoft.com/office/officeart/2005/8/layout/hChevron3"/>
    <dgm:cxn modelId="{E504BF41-0827-3140-84BB-ABCCEA00E285}" type="presParOf" srcId="{290C1723-6400-F248-A09A-5C403821DD6F}" destId="{99F0D7DD-2AAE-E74B-86FB-8FA7D5EC4B61}" srcOrd="2" destOrd="0" presId="urn:microsoft.com/office/officeart/2005/8/layout/hChevron3"/>
    <dgm:cxn modelId="{D1BC1836-6FCC-F544-8CB7-C8A0D6BF8A4B}" type="presParOf" srcId="{290C1723-6400-F248-A09A-5C403821DD6F}" destId="{27CB636E-4054-3642-B316-4D0A68A78385}" srcOrd="3" destOrd="0" presId="urn:microsoft.com/office/officeart/2005/8/layout/hChevron3"/>
    <dgm:cxn modelId="{372E2501-B37C-7943-815B-544A1097472E}" type="presParOf" srcId="{290C1723-6400-F248-A09A-5C403821DD6F}" destId="{29FC8F06-C43D-BF49-9F85-8BC4A31AFE21}" srcOrd="4" destOrd="0" presId="urn:microsoft.com/office/officeart/2005/8/layout/hChevron3"/>
    <dgm:cxn modelId="{59D66827-DB82-5D46-8AC2-038A4CBA35DF}" type="presParOf" srcId="{290C1723-6400-F248-A09A-5C403821DD6F}" destId="{16BB65F6-9295-554B-988B-6D2D55D23F28}" srcOrd="5" destOrd="0" presId="urn:microsoft.com/office/officeart/2005/8/layout/hChevron3"/>
    <dgm:cxn modelId="{9DB3FE6B-1DA2-8E4D-B505-EDF9A8D270AC}" type="presParOf" srcId="{290C1723-6400-F248-A09A-5C403821DD6F}" destId="{1C3F651A-7C20-FB46-A536-078F0DB387D4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8BB86E-9466-3A45-8013-3800DB2DC227}">
      <dsp:nvSpPr>
        <dsp:cNvPr id="0" name=""/>
        <dsp:cNvSpPr/>
      </dsp:nvSpPr>
      <dsp:spPr>
        <a:xfrm>
          <a:off x="3249" y="1337825"/>
          <a:ext cx="3259934" cy="130397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i="0" kern="1200" dirty="0"/>
            <a:t>Raccolta dei Dati</a:t>
          </a:r>
          <a:r>
            <a:rPr lang="it-IT" sz="1200" b="0" i="0" kern="1200" dirty="0"/>
            <a:t>: Raccogliere i testi delle canzoni da Spotify utilizzando le sue API.</a:t>
          </a:r>
          <a:endParaRPr lang="en-US" sz="1200" kern="1200" dirty="0"/>
        </a:p>
      </dsp:txBody>
      <dsp:txXfrm>
        <a:off x="3249" y="1337825"/>
        <a:ext cx="2933941" cy="1303973"/>
      </dsp:txXfrm>
    </dsp:sp>
    <dsp:sp modelId="{99F0D7DD-2AAE-E74B-86FB-8FA7D5EC4B61}">
      <dsp:nvSpPr>
        <dsp:cNvPr id="0" name=""/>
        <dsp:cNvSpPr/>
      </dsp:nvSpPr>
      <dsp:spPr>
        <a:xfrm>
          <a:off x="2611196" y="1337825"/>
          <a:ext cx="3259934" cy="1303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i="0" kern="1200" dirty="0" err="1"/>
            <a:t>Preprocessing</a:t>
          </a:r>
          <a:r>
            <a:rPr lang="it-IT" sz="1200" b="1" i="0" kern="1200" dirty="0"/>
            <a:t> dei Testi</a:t>
          </a:r>
          <a:r>
            <a:rPr lang="it-IT" sz="1200" b="0" i="0" kern="1200" dirty="0"/>
            <a:t>: Pulizia e preparazione dei dati testuali per l'analisi.</a:t>
          </a:r>
          <a:endParaRPr lang="en-US" sz="1200" kern="1200" dirty="0"/>
        </a:p>
      </dsp:txBody>
      <dsp:txXfrm>
        <a:off x="3263183" y="1337825"/>
        <a:ext cx="1955961" cy="1303973"/>
      </dsp:txXfrm>
    </dsp:sp>
    <dsp:sp modelId="{29FC8F06-C43D-BF49-9F85-8BC4A31AFE21}">
      <dsp:nvSpPr>
        <dsp:cNvPr id="0" name=""/>
        <dsp:cNvSpPr/>
      </dsp:nvSpPr>
      <dsp:spPr>
        <a:xfrm>
          <a:off x="5219143" y="1337825"/>
          <a:ext cx="3259934" cy="1303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i="0" kern="1200"/>
            <a:t>Analisi dei Sentimenti</a:t>
          </a:r>
          <a:r>
            <a:rPr lang="it-IT" sz="1200" b="0" i="0" kern="1200"/>
            <a:t>: Applicare algoritmi di NLP (Vader) per determinare il sentiment (positivo, negativo, neutro) dei testi.</a:t>
          </a:r>
          <a:endParaRPr lang="en-US" sz="1200" kern="1200"/>
        </a:p>
      </dsp:txBody>
      <dsp:txXfrm>
        <a:off x="5871130" y="1337825"/>
        <a:ext cx="1955961" cy="1303973"/>
      </dsp:txXfrm>
    </dsp:sp>
    <dsp:sp modelId="{1C3F651A-7C20-FB46-A536-078F0DB387D4}">
      <dsp:nvSpPr>
        <dsp:cNvPr id="0" name=""/>
        <dsp:cNvSpPr/>
      </dsp:nvSpPr>
      <dsp:spPr>
        <a:xfrm>
          <a:off x="7827090" y="1337825"/>
          <a:ext cx="3259934" cy="1303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b="1" i="0" kern="1200"/>
            <a:t>Visualizzazione dei Risultati</a:t>
          </a:r>
          <a:r>
            <a:rPr lang="it-IT" sz="1200" b="0" i="0" kern="1200"/>
            <a:t>: Creare visualizzazioni per rappresentare graficamente la distribuzione dei sentimenti e i generi/artisti più ascoltati .</a:t>
          </a:r>
          <a:endParaRPr lang="en-US" sz="1200" kern="1200"/>
        </a:p>
      </dsp:txBody>
      <dsp:txXfrm>
        <a:off x="8479077" y="1337825"/>
        <a:ext cx="1955961" cy="13039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Thursday, June 13,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5097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Thursday, June 13,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009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Thursday, June 13,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825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Thursday, June 13,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89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Thursday, June 13,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52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Thursday, June 13,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739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Thursday, June 13, 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931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Thursday, June 13, 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7223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Thursday, June 13,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54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Thursday, June 13,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64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Thursday, June 13,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179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Thursday, June 13,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361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Microfono a condensatore">
            <a:extLst>
              <a:ext uri="{FF2B5EF4-FFF2-40B4-BE49-F238E27FC236}">
                <a16:creationId xmlns:a16="http://schemas.microsoft.com/office/drawing/2014/main" id="{A22FA570-818E-1853-1A4B-185180E7A5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-1453357" y="5576"/>
            <a:ext cx="13645357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8728F91-5A2B-BD6F-6D71-0EA2D09E0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91222" y="498164"/>
            <a:ext cx="6217558" cy="2523817"/>
          </a:xfrm>
        </p:spPr>
        <p:txBody>
          <a:bodyPr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it-IT" sz="5400" dirty="0"/>
              <a:t>Indagine sull’Umore Musicale: </a:t>
            </a:r>
            <a:br>
              <a:rPr lang="it-IT" sz="5400" dirty="0"/>
            </a:br>
            <a:r>
              <a:rPr lang="it-IT" sz="4000" dirty="0"/>
              <a:t>Sentiment Analysis sui testi delle canzoni di Spotify </a:t>
            </a:r>
            <a:endParaRPr lang="it-IT" sz="5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D4F7204-9D7D-D518-4D56-D0D33A8F8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91222" y="4237463"/>
            <a:ext cx="6106046" cy="2122373"/>
          </a:xfrm>
        </p:spPr>
        <p:txBody>
          <a:bodyPr>
            <a:normAutofit fontScale="47500" lnSpcReduction="20000"/>
          </a:bodyPr>
          <a:lstStyle/>
          <a:p>
            <a:r>
              <a:rPr lang="it-IT" sz="3800" b="1" i="0" u="none" strike="noStrike" dirty="0">
                <a:solidFill>
                  <a:schemeClr val="tx1"/>
                </a:solidFill>
                <a:effectLst/>
                <a:latin typeface="Titillium Web" pitchFamily="2" charset="77"/>
              </a:rPr>
              <a:t>TECHNOLOGIES FOR ADVANCED PROGRAMMING</a:t>
            </a:r>
          </a:p>
          <a:p>
            <a:r>
              <a:rPr lang="it-IT" sz="3800" b="1" dirty="0">
                <a:solidFill>
                  <a:schemeClr val="tx1"/>
                </a:solidFill>
                <a:latin typeface="Titillium Web" pitchFamily="2" charset="77"/>
              </a:rPr>
              <a:t>A. S. 2023/2024</a:t>
            </a:r>
          </a:p>
          <a:p>
            <a:endParaRPr lang="it-IT" sz="1600" b="1" i="0" u="none" strike="noStrike" dirty="0">
              <a:solidFill>
                <a:schemeClr val="tx1"/>
              </a:solidFill>
              <a:effectLst/>
              <a:latin typeface="Titillium Web" pitchFamily="2" charset="77"/>
            </a:endParaRPr>
          </a:p>
          <a:p>
            <a:endParaRPr lang="it-IT" sz="1600" b="1" dirty="0">
              <a:solidFill>
                <a:schemeClr val="tx1"/>
              </a:solidFill>
              <a:latin typeface="Titillium Web" pitchFamily="2" charset="77"/>
            </a:endParaRPr>
          </a:p>
          <a:p>
            <a:r>
              <a:rPr lang="it-IT" sz="1600" b="1" dirty="0">
                <a:solidFill>
                  <a:schemeClr val="tx1"/>
                </a:solidFill>
                <a:latin typeface="Titillium Web" pitchFamily="2" charset="77"/>
              </a:rPr>
              <a:t>                    </a:t>
            </a:r>
          </a:p>
          <a:p>
            <a:pPr algn="r"/>
            <a:r>
              <a:rPr lang="it-IT" sz="2300" b="1" dirty="0">
                <a:solidFill>
                  <a:schemeClr val="tx1"/>
                </a:solidFill>
                <a:latin typeface="Titillium Web" pitchFamily="2" charset="77"/>
              </a:rPr>
              <a:t>                                                                                                           </a:t>
            </a:r>
            <a:r>
              <a:rPr lang="it-IT" sz="3800" b="1" dirty="0">
                <a:solidFill>
                  <a:schemeClr val="tx1"/>
                </a:solidFill>
                <a:latin typeface="Titillium Web" pitchFamily="2" charset="77"/>
              </a:rPr>
              <a:t>MARCO RECCA</a:t>
            </a:r>
            <a:endParaRPr lang="it-IT" sz="2300" b="1" i="0" u="none" strike="noStrike" dirty="0">
              <a:solidFill>
                <a:schemeClr val="tx1"/>
              </a:solidFill>
              <a:effectLst/>
              <a:latin typeface="Titillium Web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90449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7E6C189-890E-1CF1-0B01-5C4AEBC37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758916"/>
            <a:ext cx="11091600" cy="1332000"/>
          </a:xfrm>
        </p:spPr>
        <p:txBody>
          <a:bodyPr>
            <a:normAutofit fontScale="90000"/>
          </a:bodyPr>
          <a:lstStyle/>
          <a:p>
            <a:r>
              <a:rPr lang="it-IT" b="1" i="0" u="none" strike="noStrike" dirty="0">
                <a:solidFill>
                  <a:srgbClr val="E6EDF3"/>
                </a:solidFill>
                <a:effectLst/>
                <a:latin typeface="-apple-system"/>
              </a:rPr>
              <a:t>Architettura del Sistema</a:t>
            </a:r>
            <a:br>
              <a:rPr lang="it-IT" b="1" i="0" u="none" strike="noStrike" dirty="0">
                <a:solidFill>
                  <a:srgbClr val="E6EDF3"/>
                </a:solidFill>
                <a:effectLst/>
                <a:latin typeface="-apple-system"/>
              </a:rPr>
            </a:br>
            <a:endParaRPr lang="it-IT" dirty="0"/>
          </a:p>
        </p:txBody>
      </p:sp>
      <p:pic>
        <p:nvPicPr>
          <p:cNvPr id="5" name="Segnaposto contenuto 4" descr="Immagine che contiene diagramma, linea, Carattere, Diagramma&#10;&#10;Descrizione generata automaticamente">
            <a:extLst>
              <a:ext uri="{FF2B5EF4-FFF2-40B4-BE49-F238E27FC236}">
                <a16:creationId xmlns:a16="http://schemas.microsoft.com/office/drawing/2014/main" id="{BF55857A-161B-6A67-A2EE-C6BA806B80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9369" y="2641164"/>
            <a:ext cx="11090275" cy="2906006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1938D06-5866-B831-44FF-29873F38202E}"/>
              </a:ext>
            </a:extLst>
          </p:cNvPr>
          <p:cNvSpPr txBox="1"/>
          <p:nvPr/>
        </p:nvSpPr>
        <p:spPr>
          <a:xfrm>
            <a:off x="438045" y="1614888"/>
            <a:ext cx="11091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0" i="0" u="none" strike="noStrike" dirty="0">
                <a:effectLst/>
                <a:latin typeface="-apple-system"/>
              </a:rPr>
              <a:t>L'infrastruttura del progetto è costruita su tecnologie avanzate, tutte containerizzate tramite Docker per garantire portabilità e facilità di distribuzione.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0061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FA2223-3BCC-512A-CB66-C68103B02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8BD81C-1BFA-3A99-5B1B-EF45F00AA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1563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FA2223-3BCC-512A-CB66-C68103B02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8BD81C-1BFA-3A99-5B1B-EF45F00AA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0112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FA2223-3BCC-512A-CB66-C68103B02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8BD81C-1BFA-3A99-5B1B-EF45F00AA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6682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FA2223-3BCC-512A-CB66-C68103B02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8BD81C-1BFA-3A99-5B1B-EF45F00AA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6357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9408D5C-63E3-BF86-72A5-75889352B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5" cy="1997855"/>
          </a:xfrm>
        </p:spPr>
        <p:txBody>
          <a:bodyPr wrap="square" anchor="b">
            <a:normAutofit/>
          </a:bodyPr>
          <a:lstStyle/>
          <a:p>
            <a:r>
              <a:rPr lang="it-IT" dirty="0"/>
              <a:t>Scopo del progetto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CA25AF-A1C9-7E6C-F6D2-21E074F15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5437187" cy="341551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 dirty="0">
                <a:latin typeface="-webkit-standard"/>
              </a:rPr>
              <a:t>Il progetto </a:t>
            </a:r>
            <a:r>
              <a:rPr lang="it-IT" b="0" i="0" u="none" strike="noStrike" dirty="0">
                <a:effectLst/>
                <a:latin typeface="-webkit-standard"/>
              </a:rPr>
              <a:t>esplora l'analisi dei sentimenti espressi nei testi delle canzoni disponibili su Spotify. Utilizzando tecniche di Natural Language Processing (NLP) e machine learning, il progetto si propone di identificare e classificare le emozioni predominanti </a:t>
            </a:r>
            <a:r>
              <a:rPr lang="it-IT" dirty="0">
                <a:latin typeface="-webkit-standard"/>
              </a:rPr>
              <a:t>delle canzoni più ascoltate in Italia e nel mondo.</a:t>
            </a:r>
            <a:br>
              <a:rPr lang="it-IT" dirty="0">
                <a:latin typeface="-webkit-standard"/>
              </a:rPr>
            </a:br>
            <a:r>
              <a:rPr lang="it-IT" dirty="0">
                <a:latin typeface="-webkit-standard"/>
              </a:rPr>
              <a:t>Inoltre, vengono analizzate anche le emozioni e i gusti personali nel tempo usando i dati ottenuti dall’applicazione custom </a:t>
            </a:r>
            <a:r>
              <a:rPr lang="it-IT" dirty="0" err="1">
                <a:latin typeface="-webkit-standard"/>
              </a:rPr>
              <a:t>MySpotify</a:t>
            </a:r>
            <a:r>
              <a:rPr lang="it-IT" dirty="0">
                <a:latin typeface="-webkit-standard"/>
              </a:rPr>
              <a:t>.</a:t>
            </a:r>
          </a:p>
        </p:txBody>
      </p:sp>
      <p:pic>
        <p:nvPicPr>
          <p:cNvPr id="7" name="Graphic 6" descr="Cuffie">
            <a:extLst>
              <a:ext uri="{FF2B5EF4-FFF2-40B4-BE49-F238E27FC236}">
                <a16:creationId xmlns:a16="http://schemas.microsoft.com/office/drawing/2014/main" id="{155A0B77-5DC7-64B7-386D-FE568BC5D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189432">
            <a:off x="5529677" y="-118603"/>
            <a:ext cx="4440024" cy="4440024"/>
          </a:xfrm>
          <a:custGeom>
            <a:avLst/>
            <a:gdLst/>
            <a:ahLst/>
            <a:cxnLst/>
            <a:rect l="l" t="t" r="r" b="b"/>
            <a:pathLst>
              <a:path w="4713922" h="5759450">
                <a:moveTo>
                  <a:pt x="0" y="0"/>
                </a:moveTo>
                <a:lnTo>
                  <a:pt x="4713922" y="0"/>
                </a:lnTo>
                <a:lnTo>
                  <a:pt x="4713922" y="5759450"/>
                </a:lnTo>
                <a:lnTo>
                  <a:pt x="0" y="5759450"/>
                </a:lnTo>
                <a:close/>
              </a:path>
            </a:pathLst>
          </a:custGeom>
        </p:spPr>
      </p:pic>
      <p:pic>
        <p:nvPicPr>
          <p:cNvPr id="4" name="Graphic 6" descr="Cuffie">
            <a:extLst>
              <a:ext uri="{FF2B5EF4-FFF2-40B4-BE49-F238E27FC236}">
                <a16:creationId xmlns:a16="http://schemas.microsoft.com/office/drawing/2014/main" id="{423ABB44-B58A-24A4-C76A-40E4DC51B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444925">
            <a:off x="8129913" y="2757331"/>
            <a:ext cx="4086652" cy="4086652"/>
          </a:xfrm>
          <a:custGeom>
            <a:avLst/>
            <a:gdLst/>
            <a:ahLst/>
            <a:cxnLst/>
            <a:rect l="l" t="t" r="r" b="b"/>
            <a:pathLst>
              <a:path w="4713922" h="5759450">
                <a:moveTo>
                  <a:pt x="0" y="0"/>
                </a:moveTo>
                <a:lnTo>
                  <a:pt x="4713922" y="0"/>
                </a:lnTo>
                <a:lnTo>
                  <a:pt x="4713922" y="5759450"/>
                </a:lnTo>
                <a:lnTo>
                  <a:pt x="0" y="575945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8138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335596-4E42-4429-1D46-594F5A6AB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212" y="1102527"/>
            <a:ext cx="11091600" cy="1332000"/>
          </a:xfrm>
        </p:spPr>
        <p:txBody>
          <a:bodyPr/>
          <a:lstStyle/>
          <a:p>
            <a:r>
              <a:rPr lang="it-IT" dirty="0"/>
              <a:t>Obiettivi Principali</a:t>
            </a: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106C4737-BD95-152E-B956-3151C89DEB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7477018"/>
              </p:ext>
            </p:extLst>
          </p:nvPr>
        </p:nvGraphicFramePr>
        <p:xfrm>
          <a:off x="549538" y="1775848"/>
          <a:ext cx="11090274" cy="3979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1282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88FEF69-B326-6589-4B91-BEE12E37B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5" cy="1997855"/>
          </a:xfrm>
        </p:spPr>
        <p:txBody>
          <a:bodyPr wrap="square" anchor="b">
            <a:normAutofit/>
          </a:bodyPr>
          <a:lstStyle/>
          <a:p>
            <a:r>
              <a:rPr lang="it-IT" dirty="0"/>
              <a:t>Tecnologie utilizzate:</a:t>
            </a:r>
          </a:p>
        </p:txBody>
      </p: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6DA35DBB-8D90-31B2-2AED-E78E680A1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5437187" cy="3415519"/>
          </a:xfrm>
        </p:spPr>
        <p:txBody>
          <a:bodyPr anchor="t">
            <a:normAutofit/>
          </a:bodyPr>
          <a:lstStyle/>
          <a:p>
            <a:r>
              <a:rPr lang="it-IT" dirty="0"/>
              <a:t>API Spotify e Python</a:t>
            </a:r>
          </a:p>
          <a:p>
            <a:r>
              <a:rPr lang="it-IT" dirty="0"/>
              <a:t>Logstash</a:t>
            </a:r>
          </a:p>
          <a:p>
            <a:r>
              <a:rPr lang="it-IT" dirty="0"/>
              <a:t>Kafka</a:t>
            </a:r>
          </a:p>
          <a:p>
            <a:r>
              <a:rPr lang="it-IT" dirty="0"/>
              <a:t>Spark</a:t>
            </a:r>
          </a:p>
          <a:p>
            <a:r>
              <a:rPr lang="it-IT" dirty="0" err="1"/>
              <a:t>Elastic</a:t>
            </a:r>
            <a:endParaRPr lang="it-IT" dirty="0"/>
          </a:p>
          <a:p>
            <a:r>
              <a:rPr lang="it-IT" dirty="0" err="1"/>
              <a:t>Kibana</a:t>
            </a:r>
            <a:endParaRPr lang="it-IT" dirty="0"/>
          </a:p>
        </p:txBody>
      </p:sp>
      <p:pic>
        <p:nvPicPr>
          <p:cNvPr id="7" name="Graphic 6" descr="Fuochi d'artificio">
            <a:extLst>
              <a:ext uri="{FF2B5EF4-FFF2-40B4-BE49-F238E27FC236}">
                <a16:creationId xmlns:a16="http://schemas.microsoft.com/office/drawing/2014/main" id="{6C60F566-F4C1-32D5-A169-944C36023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24675" y="1072039"/>
            <a:ext cx="4713922" cy="4713922"/>
          </a:xfrm>
          <a:custGeom>
            <a:avLst/>
            <a:gdLst/>
            <a:ahLst/>
            <a:cxnLst/>
            <a:rect l="l" t="t" r="r" b="b"/>
            <a:pathLst>
              <a:path w="4713922" h="5759450">
                <a:moveTo>
                  <a:pt x="0" y="0"/>
                </a:moveTo>
                <a:lnTo>
                  <a:pt x="4713922" y="0"/>
                </a:lnTo>
                <a:lnTo>
                  <a:pt x="4713922" y="5759450"/>
                </a:lnTo>
                <a:lnTo>
                  <a:pt x="0" y="575945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5183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2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14">
            <a:extLst>
              <a:ext uri="{FF2B5EF4-FFF2-40B4-BE49-F238E27FC236}">
                <a16:creationId xmlns:a16="http://schemas.microsoft.com/office/drawing/2014/main" id="{746ECF6E-1937-4212-B2E3-E2F43AD7A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2413"/>
            <a:ext cx="670118" cy="1080000"/>
          </a:xfrm>
          <a:custGeom>
            <a:avLst/>
            <a:gdLst>
              <a:gd name="connsiteX0" fmla="*/ 130118 w 670118"/>
              <a:gd name="connsiteY0" fmla="*/ 0 h 1080000"/>
              <a:gd name="connsiteX1" fmla="*/ 670118 w 670118"/>
              <a:gd name="connsiteY1" fmla="*/ 540000 h 1080000"/>
              <a:gd name="connsiteX2" fmla="*/ 130118 w 670118"/>
              <a:gd name="connsiteY2" fmla="*/ 1080000 h 1080000"/>
              <a:gd name="connsiteX3" fmla="*/ 21289 w 670118"/>
              <a:gd name="connsiteY3" fmla="*/ 1069029 h 1080000"/>
              <a:gd name="connsiteX4" fmla="*/ 0 w 670118"/>
              <a:gd name="connsiteY4" fmla="*/ 1062421 h 1080000"/>
              <a:gd name="connsiteX5" fmla="*/ 0 w 670118"/>
              <a:gd name="connsiteY5" fmla="*/ 17579 h 1080000"/>
              <a:gd name="connsiteX6" fmla="*/ 21289 w 670118"/>
              <a:gd name="connsiteY6" fmla="*/ 10971 h 1080000"/>
              <a:gd name="connsiteX7" fmla="*/ 130118 w 670118"/>
              <a:gd name="connsiteY7" fmla="*/ 0 h 1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118" h="1080000">
                <a:moveTo>
                  <a:pt x="130118" y="0"/>
                </a:moveTo>
                <a:cubicBezTo>
                  <a:pt x="428352" y="0"/>
                  <a:pt x="670118" y="241766"/>
                  <a:pt x="670118" y="540000"/>
                </a:cubicBezTo>
                <a:cubicBezTo>
                  <a:pt x="670118" y="838234"/>
                  <a:pt x="428352" y="1080000"/>
                  <a:pt x="130118" y="1080000"/>
                </a:cubicBezTo>
                <a:cubicBezTo>
                  <a:pt x="92839" y="1080000"/>
                  <a:pt x="56442" y="1076223"/>
                  <a:pt x="21289" y="1069029"/>
                </a:cubicBezTo>
                <a:lnTo>
                  <a:pt x="0" y="1062421"/>
                </a:lnTo>
                <a:lnTo>
                  <a:pt x="0" y="17579"/>
                </a:lnTo>
                <a:lnTo>
                  <a:pt x="21289" y="10971"/>
                </a:lnTo>
                <a:cubicBezTo>
                  <a:pt x="56442" y="3778"/>
                  <a:pt x="92839" y="0"/>
                  <a:pt x="130118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4FA2223-3BCC-512A-CB66-C68103B0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490529"/>
            <a:ext cx="5437186" cy="2663806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6400" dirty="0"/>
              <a:t>API Spotify e Python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119AF2A-3C22-4BC0-A8C5-A077AA201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47431" y="842413"/>
            <a:ext cx="762805" cy="734873"/>
            <a:chOff x="7950336" y="1300590"/>
            <a:chExt cx="762805" cy="734873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E2A3E344-FE73-466B-9169-50D95B1DE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20298" y="1428832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DEA66A1E-1BD8-4765-A717-BA2202807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066503" y="1339815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D12B08F5-F02D-4B4E-975E-C41ED7AA9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17173" y="1608753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Segnaposto contenuto 4" descr="Immagine che contiene Elementi grafici, cerchio, Policromia&#10;&#10;Descrizione generata automaticamente">
            <a:extLst>
              <a:ext uri="{FF2B5EF4-FFF2-40B4-BE49-F238E27FC236}">
                <a16:creationId xmlns:a16="http://schemas.microsoft.com/office/drawing/2014/main" id="{454C3687-810F-85FD-FFF0-3198D29D0D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13255" y="549275"/>
            <a:ext cx="2771775" cy="2771775"/>
          </a:xfrm>
          <a:custGeom>
            <a:avLst/>
            <a:gdLst/>
            <a:ahLst/>
            <a:cxnLst/>
            <a:rect l="l" t="t" r="r" b="b"/>
            <a:pathLst>
              <a:path w="5083992" h="2880518">
                <a:moveTo>
                  <a:pt x="0" y="0"/>
                </a:moveTo>
                <a:lnTo>
                  <a:pt x="5083992" y="0"/>
                </a:lnTo>
                <a:lnTo>
                  <a:pt x="5083992" y="2880518"/>
                </a:lnTo>
                <a:lnTo>
                  <a:pt x="0" y="2880518"/>
                </a:ln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7B709FF-BFDC-4D26-9990-BC26F14D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695687" y="5744830"/>
            <a:ext cx="998223" cy="1262947"/>
          </a:xfrm>
          <a:custGeom>
            <a:avLst/>
            <a:gdLst>
              <a:gd name="connsiteX0" fmla="*/ 458223 w 998223"/>
              <a:gd name="connsiteY0" fmla="*/ 0 h 1262947"/>
              <a:gd name="connsiteX1" fmla="*/ 982597 w 998223"/>
              <a:gd name="connsiteY1" fmla="*/ 931034 h 1262947"/>
              <a:gd name="connsiteX2" fmla="*/ 987252 w 998223"/>
              <a:gd name="connsiteY2" fmla="*/ 938533 h 1262947"/>
              <a:gd name="connsiteX3" fmla="*/ 998223 w 998223"/>
              <a:gd name="connsiteY3" fmla="*/ 992947 h 1262947"/>
              <a:gd name="connsiteX4" fmla="*/ 458223 w 998223"/>
              <a:gd name="connsiteY4" fmla="*/ 1262947 h 1262947"/>
              <a:gd name="connsiteX5" fmla="*/ 448893 w 998223"/>
              <a:gd name="connsiteY5" fmla="*/ 1262476 h 1262947"/>
              <a:gd name="connsiteX6" fmla="*/ 0 w 998223"/>
              <a:gd name="connsiteY6" fmla="*/ 813583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8223" h="1262947">
                <a:moveTo>
                  <a:pt x="458223" y="0"/>
                </a:moveTo>
                <a:lnTo>
                  <a:pt x="982597" y="931034"/>
                </a:lnTo>
                <a:lnTo>
                  <a:pt x="987252" y="938533"/>
                </a:lnTo>
                <a:cubicBezTo>
                  <a:pt x="994446" y="956109"/>
                  <a:pt x="998223" y="974307"/>
                  <a:pt x="998223" y="992947"/>
                </a:cubicBezTo>
                <a:cubicBezTo>
                  <a:pt x="998223" y="1142064"/>
                  <a:pt x="756457" y="1262947"/>
                  <a:pt x="458223" y="1262947"/>
                </a:cubicBezTo>
                <a:lnTo>
                  <a:pt x="448893" y="1262476"/>
                </a:lnTo>
                <a:lnTo>
                  <a:pt x="0" y="813583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F427B2B-E8F7-4FF7-AA4D-580128383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188044" y="6135961"/>
            <a:ext cx="540000" cy="976595"/>
          </a:xfrm>
          <a:custGeom>
            <a:avLst/>
            <a:gdLst>
              <a:gd name="connsiteX0" fmla="*/ 164903 w 540000"/>
              <a:gd name="connsiteY0" fmla="*/ 42436 h 976595"/>
              <a:gd name="connsiteX1" fmla="*/ 270000 w 540000"/>
              <a:gd name="connsiteY1" fmla="*/ 0 h 976595"/>
              <a:gd name="connsiteX2" fmla="*/ 540000 w 540000"/>
              <a:gd name="connsiteY2" fmla="*/ 540000 h 976595"/>
              <a:gd name="connsiteX3" fmla="*/ 539530 w 540000"/>
              <a:gd name="connsiteY3" fmla="*/ 549329 h 976595"/>
              <a:gd name="connsiteX4" fmla="*/ 112264 w 540000"/>
              <a:gd name="connsiteY4" fmla="*/ 976595 h 976595"/>
              <a:gd name="connsiteX5" fmla="*/ 79081 w 540000"/>
              <a:gd name="connsiteY5" fmla="*/ 921838 h 976595"/>
              <a:gd name="connsiteX6" fmla="*/ 0 w 540000"/>
              <a:gd name="connsiteY6" fmla="*/ 540000 h 976595"/>
              <a:gd name="connsiteX7" fmla="*/ 164903 w 540000"/>
              <a:gd name="connsiteY7" fmla="*/ 42436 h 97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0000" h="976595">
                <a:moveTo>
                  <a:pt x="164903" y="42436"/>
                </a:moveTo>
                <a:cubicBezTo>
                  <a:pt x="197206" y="15110"/>
                  <a:pt x="232721" y="0"/>
                  <a:pt x="270000" y="0"/>
                </a:cubicBezTo>
                <a:cubicBezTo>
                  <a:pt x="419117" y="0"/>
                  <a:pt x="540000" y="241766"/>
                  <a:pt x="540000" y="540000"/>
                </a:cubicBezTo>
                <a:lnTo>
                  <a:pt x="539530" y="549329"/>
                </a:lnTo>
                <a:lnTo>
                  <a:pt x="112264" y="976595"/>
                </a:lnTo>
                <a:lnTo>
                  <a:pt x="79081" y="921838"/>
                </a:lnTo>
                <a:cubicBezTo>
                  <a:pt x="30221" y="824117"/>
                  <a:pt x="0" y="689117"/>
                  <a:pt x="0" y="540000"/>
                </a:cubicBezTo>
                <a:cubicBezTo>
                  <a:pt x="0" y="316324"/>
                  <a:pt x="67997" y="124412"/>
                  <a:pt x="164903" y="4243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E93FA7D-A333-40C9-9A93-0FBD5DE173FB}"/>
              </a:ext>
            </a:extLst>
          </p:cNvPr>
          <p:cNvSpPr txBox="1"/>
          <p:nvPr/>
        </p:nvSpPr>
        <p:spPr>
          <a:xfrm>
            <a:off x="550863" y="3409936"/>
            <a:ext cx="5437187" cy="2682889"/>
          </a:xfrm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Nel </a:t>
            </a:r>
            <a:r>
              <a:rPr lang="en-US" sz="1600" dirty="0" err="1"/>
              <a:t>contesto</a:t>
            </a:r>
            <a:r>
              <a:rPr lang="en-US" sz="1600" dirty="0"/>
              <a:t> del nostro </a:t>
            </a:r>
            <a:r>
              <a:rPr lang="en-US" sz="1600" dirty="0" err="1"/>
              <a:t>progetto</a:t>
            </a:r>
            <a:r>
              <a:rPr lang="en-US" sz="1600" dirty="0"/>
              <a:t> di sentiment analysis sui </a:t>
            </a:r>
            <a:r>
              <a:rPr lang="en-US" sz="1600" dirty="0" err="1"/>
              <a:t>testi</a:t>
            </a:r>
            <a:r>
              <a:rPr lang="en-US" sz="1600" dirty="0"/>
              <a:t> </a:t>
            </a:r>
            <a:r>
              <a:rPr lang="en-US" sz="1600" dirty="0" err="1"/>
              <a:t>delle</a:t>
            </a:r>
            <a:r>
              <a:rPr lang="en-US" sz="1600" dirty="0"/>
              <a:t> canzoni di Spotify, Python </a:t>
            </a:r>
            <a:r>
              <a:rPr lang="en-US" sz="1600" dirty="0" err="1"/>
              <a:t>è</a:t>
            </a:r>
            <a:r>
              <a:rPr lang="en-US" sz="1600" dirty="0"/>
              <a:t> </a:t>
            </a:r>
            <a:r>
              <a:rPr lang="en-US" sz="1600" dirty="0" err="1"/>
              <a:t>stato</a:t>
            </a:r>
            <a:r>
              <a:rPr lang="en-US" sz="1600" dirty="0"/>
              <a:t> </a:t>
            </a:r>
            <a:r>
              <a:rPr lang="en-US" sz="1600" dirty="0" err="1"/>
              <a:t>impiegato</a:t>
            </a:r>
            <a:r>
              <a:rPr lang="en-US" sz="1600" dirty="0"/>
              <a:t> per </a:t>
            </a:r>
            <a:r>
              <a:rPr lang="en-US" sz="1600" dirty="0" err="1"/>
              <a:t>interagire</a:t>
            </a:r>
            <a:r>
              <a:rPr lang="en-US" sz="1600" dirty="0"/>
              <a:t> con le API di Spotify, </a:t>
            </a:r>
            <a:r>
              <a:rPr lang="en-US" sz="1600" dirty="0" err="1"/>
              <a:t>facilitando</a:t>
            </a:r>
            <a:r>
              <a:rPr lang="en-US" sz="1600" dirty="0"/>
              <a:t> la </a:t>
            </a:r>
            <a:r>
              <a:rPr lang="en-US" sz="1600" dirty="0" err="1"/>
              <a:t>raccolta</a:t>
            </a:r>
            <a:r>
              <a:rPr lang="en-US" sz="1600" dirty="0"/>
              <a:t> e la </a:t>
            </a:r>
            <a:r>
              <a:rPr lang="en-US" sz="1600" dirty="0" err="1"/>
              <a:t>gestione</a:t>
            </a:r>
            <a:r>
              <a:rPr lang="en-US" sz="1600" dirty="0"/>
              <a:t> </a:t>
            </a:r>
            <a:r>
              <a:rPr lang="en-US" sz="1600" dirty="0" err="1"/>
              <a:t>dei</a:t>
            </a:r>
            <a:r>
              <a:rPr lang="en-US" sz="1600" dirty="0"/>
              <a:t> </a:t>
            </a:r>
            <a:r>
              <a:rPr lang="en-US" sz="1600" dirty="0" err="1"/>
              <a:t>dati</a:t>
            </a:r>
            <a:r>
              <a:rPr lang="en-US" sz="1600" dirty="0"/>
              <a:t> </a:t>
            </a:r>
            <a:r>
              <a:rPr lang="en-US" sz="1600" dirty="0" err="1"/>
              <a:t>dei</a:t>
            </a:r>
            <a:r>
              <a:rPr lang="en-US" sz="1600" dirty="0"/>
              <a:t> </a:t>
            </a:r>
            <a:r>
              <a:rPr lang="en-US" sz="1600" dirty="0" err="1"/>
              <a:t>testi</a:t>
            </a:r>
            <a:r>
              <a:rPr lang="en-US" sz="1600" dirty="0"/>
              <a:t> </a:t>
            </a:r>
            <a:r>
              <a:rPr lang="en-US" sz="1600" dirty="0" err="1"/>
              <a:t>delle</a:t>
            </a:r>
            <a:r>
              <a:rPr lang="en-US" sz="1600" dirty="0"/>
              <a:t> canzoni.</a:t>
            </a:r>
          </a:p>
          <a:p>
            <a:pPr indent="-228600">
              <a:lnSpc>
                <a:spcPct val="11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indent="-228600">
              <a:lnSpc>
                <a:spcPct val="11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 err="1"/>
              <a:t>Sono</a:t>
            </a:r>
            <a:r>
              <a:rPr lang="en-US" sz="1600" dirty="0"/>
              <a:t> </a:t>
            </a:r>
            <a:r>
              <a:rPr lang="en-US" sz="1600" dirty="0" err="1"/>
              <a:t>stati</a:t>
            </a:r>
            <a:r>
              <a:rPr lang="en-US" sz="1600" dirty="0"/>
              <a:t> </a:t>
            </a:r>
            <a:r>
              <a:rPr lang="en-US" sz="1600" dirty="0" err="1"/>
              <a:t>creati</a:t>
            </a:r>
            <a:r>
              <a:rPr lang="en-US" sz="1600" dirty="0"/>
              <a:t> </a:t>
            </a:r>
            <a:r>
              <a:rPr lang="en-US" sz="1600" dirty="0" err="1"/>
              <a:t>degli</a:t>
            </a:r>
            <a:r>
              <a:rPr lang="en-US" sz="1600" dirty="0"/>
              <a:t> script </a:t>
            </a:r>
            <a:r>
              <a:rPr lang="en-US" sz="1600" dirty="0" err="1"/>
              <a:t>che</a:t>
            </a:r>
            <a:r>
              <a:rPr lang="en-US" sz="1600" dirty="0"/>
              <a:t> </a:t>
            </a:r>
            <a:r>
              <a:rPr lang="en-US" sz="1600" dirty="0" err="1"/>
              <a:t>inviano</a:t>
            </a:r>
            <a:r>
              <a:rPr lang="en-US" sz="1600" dirty="0"/>
              <a:t> </a:t>
            </a:r>
            <a:r>
              <a:rPr lang="en-US" sz="1600" dirty="0" err="1"/>
              <a:t>informazioni</a:t>
            </a:r>
            <a:r>
              <a:rPr lang="en-US" sz="1600" dirty="0"/>
              <a:t> come </a:t>
            </a:r>
            <a:r>
              <a:rPr lang="en-US" sz="1600" dirty="0" err="1"/>
              <a:t>nome</a:t>
            </a:r>
            <a:r>
              <a:rPr lang="en-US" sz="1600" dirty="0"/>
              <a:t>, </a:t>
            </a:r>
            <a:r>
              <a:rPr lang="en-US" sz="1600" dirty="0" err="1"/>
              <a:t>artista</a:t>
            </a:r>
            <a:r>
              <a:rPr lang="en-US" sz="1600" dirty="0"/>
              <a:t> e testo </a:t>
            </a:r>
            <a:r>
              <a:rPr lang="en-US" sz="1600" dirty="0" err="1"/>
              <a:t>delle</a:t>
            </a:r>
            <a:r>
              <a:rPr lang="en-US" sz="1600" dirty="0"/>
              <a:t> canzoni </a:t>
            </a:r>
            <a:r>
              <a:rPr lang="en-US" sz="1600" dirty="0" err="1"/>
              <a:t>più</a:t>
            </a:r>
            <a:r>
              <a:rPr lang="en-US" sz="1600" dirty="0"/>
              <a:t> </a:t>
            </a:r>
            <a:r>
              <a:rPr lang="en-US" sz="1600" dirty="0" err="1"/>
              <a:t>popolari</a:t>
            </a:r>
            <a:r>
              <a:rPr lang="en-US" sz="1600" dirty="0"/>
              <a:t> </a:t>
            </a:r>
            <a:r>
              <a:rPr lang="en-US" sz="1600" dirty="0" err="1"/>
              <a:t>attualmente</a:t>
            </a:r>
            <a:r>
              <a:rPr lang="en-US" sz="1600" dirty="0"/>
              <a:t> in </a:t>
            </a:r>
            <a:r>
              <a:rPr lang="en-US" sz="1600" dirty="0" err="1"/>
              <a:t>italia</a:t>
            </a:r>
            <a:r>
              <a:rPr lang="en-US" sz="1600" dirty="0"/>
              <a:t> e </a:t>
            </a:r>
            <a:r>
              <a:rPr lang="en-US" sz="1600" dirty="0" err="1"/>
              <a:t>nel</a:t>
            </a:r>
            <a:r>
              <a:rPr lang="en-US" sz="1600" dirty="0"/>
              <a:t> mondo a Logstash. </a:t>
            </a:r>
            <a:r>
              <a:rPr lang="en-US" sz="1600" dirty="0" err="1"/>
              <a:t>Inoltre</a:t>
            </a:r>
            <a:r>
              <a:rPr lang="en-US" sz="1600" dirty="0"/>
              <a:t> </a:t>
            </a:r>
            <a:r>
              <a:rPr lang="en-US" sz="1600" dirty="0" err="1"/>
              <a:t>è</a:t>
            </a:r>
            <a:r>
              <a:rPr lang="en-US" sz="1600" dirty="0"/>
              <a:t> </a:t>
            </a:r>
            <a:r>
              <a:rPr lang="en-US" sz="1600" dirty="0" err="1"/>
              <a:t>stato</a:t>
            </a:r>
            <a:r>
              <a:rPr lang="en-US" sz="1600" dirty="0"/>
              <a:t> </a:t>
            </a:r>
            <a:r>
              <a:rPr lang="en-US" sz="1600" dirty="0" err="1"/>
              <a:t>usato</a:t>
            </a:r>
            <a:r>
              <a:rPr lang="en-US" sz="1600" dirty="0"/>
              <a:t> per </a:t>
            </a:r>
            <a:r>
              <a:rPr lang="en-US" sz="1600" dirty="0" err="1"/>
              <a:t>creare</a:t>
            </a:r>
            <a:r>
              <a:rPr lang="en-US" sz="1600" dirty="0"/>
              <a:t> </a:t>
            </a:r>
            <a:r>
              <a:rPr lang="en-US" sz="1600" dirty="0" err="1"/>
              <a:t>MySpotify</a:t>
            </a:r>
            <a:r>
              <a:rPr lang="en-US" sz="1600" dirty="0"/>
              <a:t>.</a:t>
            </a:r>
          </a:p>
        </p:txBody>
      </p:sp>
      <p:pic>
        <p:nvPicPr>
          <p:cNvPr id="7" name="Immagine 6" descr="Immagine che contiene clipart, Elementi grafici, simbolo, cartone animato&#10;&#10;Descrizione generata automaticamente">
            <a:extLst>
              <a:ext uri="{FF2B5EF4-FFF2-40B4-BE49-F238E27FC236}">
                <a16:creationId xmlns:a16="http://schemas.microsoft.com/office/drawing/2014/main" id="{61395B95-89AE-B10E-DD3E-7290C0B36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129" y="3536950"/>
            <a:ext cx="2532028" cy="2773362"/>
          </a:xfrm>
          <a:custGeom>
            <a:avLst/>
            <a:gdLst/>
            <a:ahLst/>
            <a:cxnLst/>
            <a:rect l="l" t="t" r="r" b="b"/>
            <a:pathLst>
              <a:path w="5083992" h="2880518">
                <a:moveTo>
                  <a:pt x="0" y="0"/>
                </a:moveTo>
                <a:lnTo>
                  <a:pt x="5083992" y="0"/>
                </a:lnTo>
                <a:lnTo>
                  <a:pt x="5083992" y="2880518"/>
                </a:lnTo>
                <a:lnTo>
                  <a:pt x="0" y="288051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463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2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14">
            <a:extLst>
              <a:ext uri="{FF2B5EF4-FFF2-40B4-BE49-F238E27FC236}">
                <a16:creationId xmlns:a16="http://schemas.microsoft.com/office/drawing/2014/main" id="{746ECF6E-1937-4212-B2E3-E2F43AD7A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2413"/>
            <a:ext cx="670118" cy="1080000"/>
          </a:xfrm>
          <a:custGeom>
            <a:avLst/>
            <a:gdLst>
              <a:gd name="connsiteX0" fmla="*/ 130118 w 670118"/>
              <a:gd name="connsiteY0" fmla="*/ 0 h 1080000"/>
              <a:gd name="connsiteX1" fmla="*/ 670118 w 670118"/>
              <a:gd name="connsiteY1" fmla="*/ 540000 h 1080000"/>
              <a:gd name="connsiteX2" fmla="*/ 130118 w 670118"/>
              <a:gd name="connsiteY2" fmla="*/ 1080000 h 1080000"/>
              <a:gd name="connsiteX3" fmla="*/ 21289 w 670118"/>
              <a:gd name="connsiteY3" fmla="*/ 1069029 h 1080000"/>
              <a:gd name="connsiteX4" fmla="*/ 0 w 670118"/>
              <a:gd name="connsiteY4" fmla="*/ 1062421 h 1080000"/>
              <a:gd name="connsiteX5" fmla="*/ 0 w 670118"/>
              <a:gd name="connsiteY5" fmla="*/ 17579 h 1080000"/>
              <a:gd name="connsiteX6" fmla="*/ 21289 w 670118"/>
              <a:gd name="connsiteY6" fmla="*/ 10971 h 1080000"/>
              <a:gd name="connsiteX7" fmla="*/ 130118 w 670118"/>
              <a:gd name="connsiteY7" fmla="*/ 0 h 1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118" h="1080000">
                <a:moveTo>
                  <a:pt x="130118" y="0"/>
                </a:moveTo>
                <a:cubicBezTo>
                  <a:pt x="428352" y="0"/>
                  <a:pt x="670118" y="241766"/>
                  <a:pt x="670118" y="540000"/>
                </a:cubicBezTo>
                <a:cubicBezTo>
                  <a:pt x="670118" y="838234"/>
                  <a:pt x="428352" y="1080000"/>
                  <a:pt x="130118" y="1080000"/>
                </a:cubicBezTo>
                <a:cubicBezTo>
                  <a:pt x="92839" y="1080000"/>
                  <a:pt x="56442" y="1076223"/>
                  <a:pt x="21289" y="1069029"/>
                </a:cubicBezTo>
                <a:lnTo>
                  <a:pt x="0" y="1062421"/>
                </a:lnTo>
                <a:lnTo>
                  <a:pt x="0" y="17579"/>
                </a:lnTo>
                <a:lnTo>
                  <a:pt x="21289" y="10971"/>
                </a:lnTo>
                <a:cubicBezTo>
                  <a:pt x="56442" y="3778"/>
                  <a:pt x="92839" y="0"/>
                  <a:pt x="130118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4FA2223-3BCC-512A-CB66-C68103B0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818" y="735938"/>
            <a:ext cx="5437186" cy="1080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6400" dirty="0" err="1"/>
              <a:t>MySpotify</a:t>
            </a:r>
            <a:endParaRPr lang="en-US" sz="64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119AF2A-3C22-4BC0-A8C5-A077AA201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47431" y="842413"/>
            <a:ext cx="762805" cy="734873"/>
            <a:chOff x="7950336" y="1300590"/>
            <a:chExt cx="762805" cy="734873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E2A3E344-FE73-466B-9169-50D95B1DE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20298" y="1428832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DEA66A1E-1BD8-4765-A717-BA2202807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066503" y="1339815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D12B08F5-F02D-4B4E-975E-C41ED7AA9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17173" y="1608753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7B709FF-BFDC-4D26-9990-BC26F14D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695687" y="5744830"/>
            <a:ext cx="998223" cy="1262947"/>
          </a:xfrm>
          <a:custGeom>
            <a:avLst/>
            <a:gdLst>
              <a:gd name="connsiteX0" fmla="*/ 458223 w 998223"/>
              <a:gd name="connsiteY0" fmla="*/ 0 h 1262947"/>
              <a:gd name="connsiteX1" fmla="*/ 982597 w 998223"/>
              <a:gd name="connsiteY1" fmla="*/ 931034 h 1262947"/>
              <a:gd name="connsiteX2" fmla="*/ 987252 w 998223"/>
              <a:gd name="connsiteY2" fmla="*/ 938533 h 1262947"/>
              <a:gd name="connsiteX3" fmla="*/ 998223 w 998223"/>
              <a:gd name="connsiteY3" fmla="*/ 992947 h 1262947"/>
              <a:gd name="connsiteX4" fmla="*/ 458223 w 998223"/>
              <a:gd name="connsiteY4" fmla="*/ 1262947 h 1262947"/>
              <a:gd name="connsiteX5" fmla="*/ 448893 w 998223"/>
              <a:gd name="connsiteY5" fmla="*/ 1262476 h 1262947"/>
              <a:gd name="connsiteX6" fmla="*/ 0 w 998223"/>
              <a:gd name="connsiteY6" fmla="*/ 813583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8223" h="1262947">
                <a:moveTo>
                  <a:pt x="458223" y="0"/>
                </a:moveTo>
                <a:lnTo>
                  <a:pt x="982597" y="931034"/>
                </a:lnTo>
                <a:lnTo>
                  <a:pt x="987252" y="938533"/>
                </a:lnTo>
                <a:cubicBezTo>
                  <a:pt x="994446" y="956109"/>
                  <a:pt x="998223" y="974307"/>
                  <a:pt x="998223" y="992947"/>
                </a:cubicBezTo>
                <a:cubicBezTo>
                  <a:pt x="998223" y="1142064"/>
                  <a:pt x="756457" y="1262947"/>
                  <a:pt x="458223" y="1262947"/>
                </a:cubicBezTo>
                <a:lnTo>
                  <a:pt x="448893" y="1262476"/>
                </a:lnTo>
                <a:lnTo>
                  <a:pt x="0" y="813583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F427B2B-E8F7-4FF7-AA4D-580128383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188044" y="6135961"/>
            <a:ext cx="540000" cy="976595"/>
          </a:xfrm>
          <a:custGeom>
            <a:avLst/>
            <a:gdLst>
              <a:gd name="connsiteX0" fmla="*/ 164903 w 540000"/>
              <a:gd name="connsiteY0" fmla="*/ 42436 h 976595"/>
              <a:gd name="connsiteX1" fmla="*/ 270000 w 540000"/>
              <a:gd name="connsiteY1" fmla="*/ 0 h 976595"/>
              <a:gd name="connsiteX2" fmla="*/ 540000 w 540000"/>
              <a:gd name="connsiteY2" fmla="*/ 540000 h 976595"/>
              <a:gd name="connsiteX3" fmla="*/ 539530 w 540000"/>
              <a:gd name="connsiteY3" fmla="*/ 549329 h 976595"/>
              <a:gd name="connsiteX4" fmla="*/ 112264 w 540000"/>
              <a:gd name="connsiteY4" fmla="*/ 976595 h 976595"/>
              <a:gd name="connsiteX5" fmla="*/ 79081 w 540000"/>
              <a:gd name="connsiteY5" fmla="*/ 921838 h 976595"/>
              <a:gd name="connsiteX6" fmla="*/ 0 w 540000"/>
              <a:gd name="connsiteY6" fmla="*/ 540000 h 976595"/>
              <a:gd name="connsiteX7" fmla="*/ 164903 w 540000"/>
              <a:gd name="connsiteY7" fmla="*/ 42436 h 97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0000" h="976595">
                <a:moveTo>
                  <a:pt x="164903" y="42436"/>
                </a:moveTo>
                <a:cubicBezTo>
                  <a:pt x="197206" y="15110"/>
                  <a:pt x="232721" y="0"/>
                  <a:pt x="270000" y="0"/>
                </a:cubicBezTo>
                <a:cubicBezTo>
                  <a:pt x="419117" y="0"/>
                  <a:pt x="540000" y="241766"/>
                  <a:pt x="540000" y="540000"/>
                </a:cubicBezTo>
                <a:lnTo>
                  <a:pt x="539530" y="549329"/>
                </a:lnTo>
                <a:lnTo>
                  <a:pt x="112264" y="976595"/>
                </a:lnTo>
                <a:lnTo>
                  <a:pt x="79081" y="921838"/>
                </a:lnTo>
                <a:cubicBezTo>
                  <a:pt x="30221" y="824117"/>
                  <a:pt x="0" y="689117"/>
                  <a:pt x="0" y="540000"/>
                </a:cubicBezTo>
                <a:cubicBezTo>
                  <a:pt x="0" y="316324"/>
                  <a:pt x="67997" y="124412"/>
                  <a:pt x="164903" y="4243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E93FA7D-A333-40C9-9A93-0FBD5DE173FB}"/>
              </a:ext>
            </a:extLst>
          </p:cNvPr>
          <p:cNvSpPr txBox="1"/>
          <p:nvPr/>
        </p:nvSpPr>
        <p:spPr>
          <a:xfrm>
            <a:off x="4562379" y="456715"/>
            <a:ext cx="7386746" cy="2068150"/>
          </a:xfrm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/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sz="1400" dirty="0" err="1"/>
              <a:t>Questo</a:t>
            </a:r>
            <a:r>
              <a:rPr lang="en-US" sz="1400" dirty="0"/>
              <a:t> </a:t>
            </a:r>
            <a:r>
              <a:rPr lang="en-US" sz="1400" dirty="0" err="1"/>
              <a:t>simulerà</a:t>
            </a:r>
            <a:r>
              <a:rPr lang="en-US" sz="1400" dirty="0"/>
              <a:t> Spotify. Dopo aver </a:t>
            </a:r>
            <a:r>
              <a:rPr lang="en-US" sz="1400" dirty="0" err="1"/>
              <a:t>effettuato</a:t>
            </a:r>
            <a:r>
              <a:rPr lang="en-US" sz="1400" dirty="0"/>
              <a:t> </a:t>
            </a:r>
            <a:r>
              <a:rPr lang="en-US" sz="1400" dirty="0" err="1"/>
              <a:t>l’accesso</a:t>
            </a:r>
            <a:r>
              <a:rPr lang="en-US" sz="1400" dirty="0"/>
              <a:t> con le </a:t>
            </a:r>
            <a:r>
              <a:rPr lang="en-US" sz="1400" dirty="0" err="1"/>
              <a:t>stesse</a:t>
            </a:r>
            <a:r>
              <a:rPr lang="en-US" sz="1400" dirty="0"/>
              <a:t> </a:t>
            </a:r>
            <a:r>
              <a:rPr lang="en-US" sz="1400" dirty="0" err="1"/>
              <a:t>credenziali</a:t>
            </a:r>
            <a:r>
              <a:rPr lang="en-US" sz="1400" dirty="0"/>
              <a:t> </a:t>
            </a:r>
            <a:r>
              <a:rPr lang="en-US" sz="1400" dirty="0" err="1"/>
              <a:t>sarà</a:t>
            </a:r>
            <a:r>
              <a:rPr lang="en-US" sz="1400" dirty="0"/>
              <a:t> </a:t>
            </a:r>
            <a:r>
              <a:rPr lang="en-US" sz="1400" dirty="0" err="1"/>
              <a:t>possibile</a:t>
            </a:r>
            <a:r>
              <a:rPr lang="en-US" sz="1400" dirty="0"/>
              <a:t> </a:t>
            </a:r>
            <a:r>
              <a:rPr lang="en-US" sz="1400" dirty="0" err="1"/>
              <a:t>ascoltare</a:t>
            </a:r>
            <a:r>
              <a:rPr lang="en-US" sz="1400" dirty="0"/>
              <a:t> </a:t>
            </a:r>
            <a:r>
              <a:rPr lang="en-US" sz="1400" dirty="0" err="1"/>
              <a:t>tutta</a:t>
            </a:r>
            <a:r>
              <a:rPr lang="en-US" sz="1400" dirty="0"/>
              <a:t> la </a:t>
            </a:r>
            <a:r>
              <a:rPr lang="en-US" sz="1400" dirty="0" err="1"/>
              <a:t>musica</a:t>
            </a:r>
            <a:r>
              <a:rPr lang="en-US" sz="1400" dirty="0"/>
              <a:t> </a:t>
            </a:r>
            <a:r>
              <a:rPr lang="en-US" sz="1400" dirty="0" err="1"/>
              <a:t>disponibile</a:t>
            </a:r>
            <a:r>
              <a:rPr lang="en-US" sz="1400" dirty="0"/>
              <a:t>, e </a:t>
            </a:r>
            <a:r>
              <a:rPr lang="en-US" sz="1400" dirty="0" err="1"/>
              <a:t>trovare</a:t>
            </a:r>
            <a:r>
              <a:rPr lang="en-US" sz="1400" dirty="0"/>
              <a:t> le </a:t>
            </a:r>
            <a:r>
              <a:rPr lang="en-US" sz="1400" dirty="0" err="1"/>
              <a:t>stesse</a:t>
            </a:r>
            <a:r>
              <a:rPr lang="en-US" sz="1400" dirty="0"/>
              <a:t> playlist e album </a:t>
            </a:r>
            <a:r>
              <a:rPr lang="en-US" sz="1400" dirty="0" err="1"/>
              <a:t>che</a:t>
            </a:r>
            <a:r>
              <a:rPr lang="en-US" sz="1400" dirty="0"/>
              <a:t> </a:t>
            </a:r>
            <a:r>
              <a:rPr lang="en-US" sz="1400" dirty="0" err="1"/>
              <a:t>si</a:t>
            </a:r>
            <a:r>
              <a:rPr lang="en-US" sz="1400" dirty="0"/>
              <a:t> </a:t>
            </a:r>
            <a:r>
              <a:rPr lang="en-US" sz="1400" dirty="0" err="1"/>
              <a:t>trovano</a:t>
            </a:r>
            <a:r>
              <a:rPr lang="en-US" sz="1400" dirty="0"/>
              <a:t> </a:t>
            </a:r>
            <a:r>
              <a:rPr lang="en-US" sz="1400" dirty="0" err="1"/>
              <a:t>su</a:t>
            </a:r>
            <a:r>
              <a:rPr lang="en-US" sz="1400" dirty="0"/>
              <a:t> Spotify. </a:t>
            </a:r>
          </a:p>
          <a:p>
            <a:pPr>
              <a:lnSpc>
                <a:spcPct val="110000"/>
              </a:lnSpc>
              <a:spcAft>
                <a:spcPts val="800"/>
              </a:spcAft>
            </a:pPr>
            <a:endParaRPr lang="en-US" sz="1400" dirty="0"/>
          </a:p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sz="1400" dirty="0" err="1"/>
              <a:t>Sarà</a:t>
            </a:r>
            <a:r>
              <a:rPr lang="en-US" sz="1400" dirty="0"/>
              <a:t> </a:t>
            </a:r>
            <a:r>
              <a:rPr lang="en-US" sz="1400" dirty="0" err="1"/>
              <a:t>anche</a:t>
            </a:r>
            <a:r>
              <a:rPr lang="en-US" sz="1400" dirty="0"/>
              <a:t> </a:t>
            </a:r>
            <a:r>
              <a:rPr lang="en-US" sz="1400" dirty="0" err="1"/>
              <a:t>possibile</a:t>
            </a:r>
            <a:r>
              <a:rPr lang="en-US" sz="1400" dirty="0"/>
              <a:t> </a:t>
            </a:r>
            <a:r>
              <a:rPr lang="en-US" sz="1400" dirty="0" err="1"/>
              <a:t>visualizzare</a:t>
            </a:r>
            <a:r>
              <a:rPr lang="en-US" sz="1400" dirty="0"/>
              <a:t> </a:t>
            </a:r>
            <a:r>
              <a:rPr lang="en-US" sz="1400" dirty="0" err="1"/>
              <a:t>i</a:t>
            </a:r>
            <a:r>
              <a:rPr lang="en-US" sz="1400" dirty="0"/>
              <a:t> </a:t>
            </a:r>
            <a:r>
              <a:rPr lang="en-US" sz="1400" dirty="0" err="1"/>
              <a:t>testi</a:t>
            </a:r>
            <a:r>
              <a:rPr lang="en-US" sz="1400" dirty="0"/>
              <a:t> e </a:t>
            </a:r>
            <a:r>
              <a:rPr lang="en-US" sz="1400" dirty="0" err="1"/>
              <a:t>scaricare</a:t>
            </a:r>
            <a:r>
              <a:rPr lang="en-US" sz="1400" dirty="0"/>
              <a:t>/</a:t>
            </a:r>
            <a:r>
              <a:rPr lang="en-US" sz="1400" dirty="0" err="1"/>
              <a:t>riprodurre</a:t>
            </a:r>
            <a:r>
              <a:rPr lang="en-US" sz="1400" dirty="0"/>
              <a:t>  </a:t>
            </a:r>
            <a:r>
              <a:rPr lang="en-US" sz="1400" dirty="0" err="1"/>
              <a:t>musica</a:t>
            </a:r>
            <a:r>
              <a:rPr lang="en-US" sz="1400" dirty="0"/>
              <a:t> offline.</a:t>
            </a:r>
          </a:p>
          <a:p>
            <a:pPr>
              <a:lnSpc>
                <a:spcPct val="110000"/>
              </a:lnSpc>
              <a:spcAft>
                <a:spcPts val="800"/>
              </a:spcAft>
            </a:pPr>
            <a:endParaRPr lang="en-US" sz="1400" dirty="0"/>
          </a:p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sz="1400" dirty="0" err="1"/>
              <a:t>Ogni</a:t>
            </a:r>
            <a:r>
              <a:rPr lang="en-US" sz="1400" dirty="0"/>
              <a:t> volta </a:t>
            </a:r>
            <a:r>
              <a:rPr lang="en-US" sz="1400" dirty="0" err="1"/>
              <a:t>che</a:t>
            </a:r>
            <a:r>
              <a:rPr lang="en-US" sz="1400" dirty="0"/>
              <a:t> </a:t>
            </a:r>
            <a:r>
              <a:rPr lang="en-US" sz="1400" dirty="0" err="1"/>
              <a:t>verrà</a:t>
            </a:r>
            <a:r>
              <a:rPr lang="en-US" sz="1400" dirty="0"/>
              <a:t> </a:t>
            </a:r>
            <a:r>
              <a:rPr lang="en-US" sz="1400" dirty="0" err="1"/>
              <a:t>riprodotta</a:t>
            </a:r>
            <a:r>
              <a:rPr lang="en-US" sz="1400" dirty="0"/>
              <a:t> </a:t>
            </a:r>
            <a:r>
              <a:rPr lang="en-US" sz="1400" dirty="0" err="1"/>
              <a:t>una</a:t>
            </a:r>
            <a:r>
              <a:rPr lang="en-US" sz="1400" dirty="0"/>
              <a:t> canzone  </a:t>
            </a:r>
            <a:r>
              <a:rPr lang="en-US" sz="1400" dirty="0" err="1"/>
              <a:t>verrano</a:t>
            </a:r>
            <a:r>
              <a:rPr lang="en-US" sz="1400" dirty="0"/>
              <a:t> </a:t>
            </a:r>
            <a:r>
              <a:rPr lang="en-US" sz="1400" dirty="0" err="1"/>
              <a:t>inviati</a:t>
            </a:r>
            <a:r>
              <a:rPr lang="en-US" sz="1400" dirty="0"/>
              <a:t> </a:t>
            </a:r>
            <a:r>
              <a:rPr lang="en-US" sz="1400" dirty="0" err="1"/>
              <a:t>i</a:t>
            </a:r>
            <a:r>
              <a:rPr lang="en-US" sz="1400" dirty="0"/>
              <a:t> </a:t>
            </a:r>
            <a:r>
              <a:rPr lang="en-US" sz="1400" dirty="0" err="1"/>
              <a:t>dati</a:t>
            </a:r>
            <a:r>
              <a:rPr lang="en-US" sz="1400" dirty="0"/>
              <a:t> a Logstash.</a:t>
            </a:r>
          </a:p>
        </p:txBody>
      </p:sp>
      <p:pic>
        <p:nvPicPr>
          <p:cNvPr id="9" name="Immagine 8" descr="Immagine che contiene testo, schermata, Software multimediale, software&#10;&#10;Descrizione generata automaticamente">
            <a:extLst>
              <a:ext uri="{FF2B5EF4-FFF2-40B4-BE49-F238E27FC236}">
                <a16:creationId xmlns:a16="http://schemas.microsoft.com/office/drawing/2014/main" id="{938BDDB9-6960-D999-3414-FBDC14363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70" y="2524865"/>
            <a:ext cx="7452938" cy="3962376"/>
          </a:xfrm>
          <a:prstGeom prst="rect">
            <a:avLst/>
          </a:prstGeom>
        </p:spPr>
      </p:pic>
      <p:pic>
        <p:nvPicPr>
          <p:cNvPr id="11" name="Immagine 10" descr="Immagine che contiene Viso umano, Accessorio di moda, persona, vestiti&#10;&#10;Descrizione generata automaticamente">
            <a:extLst>
              <a:ext uri="{FF2B5EF4-FFF2-40B4-BE49-F238E27FC236}">
                <a16:creationId xmlns:a16="http://schemas.microsoft.com/office/drawing/2014/main" id="{60318AB0-D577-0DC5-7648-F0B88A649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5278" y="2909414"/>
            <a:ext cx="3388014" cy="338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82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/>
      <p:bldP spid="8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FA2223-3BCC-512A-CB66-C68103B0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6" y="522642"/>
            <a:ext cx="11091600" cy="1332000"/>
          </a:xfrm>
        </p:spPr>
        <p:txBody>
          <a:bodyPr/>
          <a:lstStyle/>
          <a:p>
            <a:r>
              <a:rPr lang="it-IT" dirty="0"/>
              <a:t>Logstash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8BD81C-1BFA-3A99-5B1B-EF45F00AA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2" y="3807380"/>
            <a:ext cx="11090274" cy="2158414"/>
          </a:xfrm>
        </p:spPr>
        <p:txBody>
          <a:bodyPr/>
          <a:lstStyle/>
          <a:p>
            <a:pPr marL="0" indent="0">
              <a:buNone/>
            </a:pPr>
            <a:r>
              <a:rPr lang="it-IT" b="0" i="0" u="none" strike="noStrike" dirty="0">
                <a:solidFill>
                  <a:schemeClr val="tx1"/>
                </a:solidFill>
                <a:effectLst/>
                <a:latin typeface="-webkit-standard"/>
              </a:rPr>
              <a:t>Logstash è uno strumento open-source per la gestione e l'elaborazione dei dati, che fa parte della suite </a:t>
            </a:r>
            <a:r>
              <a:rPr lang="it-IT" b="0" i="0" u="none" strike="noStrike" dirty="0" err="1">
                <a:solidFill>
                  <a:schemeClr val="tx1"/>
                </a:solidFill>
                <a:effectLst/>
                <a:latin typeface="-webkit-standard"/>
              </a:rPr>
              <a:t>Elastic</a:t>
            </a:r>
            <a:r>
              <a:rPr lang="it-IT" b="0" i="0" u="none" strike="noStrike" dirty="0">
                <a:solidFill>
                  <a:schemeClr val="tx1"/>
                </a:solidFill>
                <a:effectLst/>
                <a:latin typeface="-webkit-standard"/>
              </a:rPr>
              <a:t> Stack. Viene utilizzato per raccogliere, elaborare e inoltrare dati strutturati e non strutturati da diverse fonti.</a:t>
            </a:r>
          </a:p>
          <a:p>
            <a:pPr marL="0" indent="0">
              <a:buNone/>
            </a:pPr>
            <a:r>
              <a:rPr lang="it-IT" b="0" i="0" u="none" strike="noStrike" dirty="0">
                <a:solidFill>
                  <a:schemeClr val="tx1"/>
                </a:solidFill>
                <a:effectLst/>
                <a:latin typeface="-webkit-standard"/>
              </a:rPr>
              <a:t>In questo progetto è stato utilizzato per raccogliere, filtrare e inviare le informazioni ricevute dai file Python a Kafka.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53769AE7-3CD0-D974-9724-65C2014AD7AB}"/>
              </a:ext>
            </a:extLst>
          </p:cNvPr>
          <p:cNvSpPr/>
          <p:nvPr/>
        </p:nvSpPr>
        <p:spPr>
          <a:xfrm>
            <a:off x="4657153" y="1013308"/>
            <a:ext cx="2521259" cy="241569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D6B47A63-8C8A-D3EB-B3A5-FD8B5922F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57152" y="960524"/>
            <a:ext cx="2521260" cy="252126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6E5F38D-AF8A-796E-7E7A-159DC17482E7}"/>
              </a:ext>
            </a:extLst>
          </p:cNvPr>
          <p:cNvSpPr txBox="1"/>
          <p:nvPr/>
        </p:nvSpPr>
        <p:spPr>
          <a:xfrm>
            <a:off x="4474346" y="1065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0120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6F71DCA6-A42B-847F-B5B2-26E563FD9154}"/>
              </a:ext>
            </a:extLst>
          </p:cNvPr>
          <p:cNvSpPr/>
          <p:nvPr/>
        </p:nvSpPr>
        <p:spPr>
          <a:xfrm>
            <a:off x="3390695" y="1277141"/>
            <a:ext cx="5409282" cy="224035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4FA2223-3BCC-512A-CB66-C68103B0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6" y="522642"/>
            <a:ext cx="11091600" cy="1332000"/>
          </a:xfrm>
        </p:spPr>
        <p:txBody>
          <a:bodyPr/>
          <a:lstStyle/>
          <a:p>
            <a:r>
              <a:rPr lang="it-IT" dirty="0"/>
              <a:t>Kafka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8BD81C-1BFA-3A99-5B1B-EF45F00AA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2" y="3807380"/>
            <a:ext cx="11090274" cy="2158414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solidFill>
                  <a:schemeClr val="tx1"/>
                </a:solidFill>
              </a:rPr>
              <a:t>Apache Kafka è una piattaforma distribuita di streaming e messaggistica open-source progettata per gestire flussi di dati in tempo reale con elevata scalabilità e resilienza.</a:t>
            </a:r>
          </a:p>
          <a:p>
            <a:pPr marL="0" indent="0">
              <a:buNone/>
            </a:pPr>
            <a:r>
              <a:rPr lang="it-IT" dirty="0">
                <a:solidFill>
                  <a:schemeClr val="tx1"/>
                </a:solidFill>
              </a:rPr>
              <a:t>Kafka è stato utilizzato per garantire la gestione in tempo reale dei dati, facilitando il flusso continuo tra le componenti del sistema di sentiment </a:t>
            </a:r>
            <a:r>
              <a:rPr lang="it-IT" dirty="0" err="1">
                <a:solidFill>
                  <a:schemeClr val="tx1"/>
                </a:solidFill>
              </a:rPr>
              <a:t>analysis</a:t>
            </a:r>
            <a:r>
              <a:rPr lang="it-IT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6E5F38D-AF8A-796E-7E7A-159DC17482E7}"/>
              </a:ext>
            </a:extLst>
          </p:cNvPr>
          <p:cNvSpPr txBox="1"/>
          <p:nvPr/>
        </p:nvSpPr>
        <p:spPr>
          <a:xfrm>
            <a:off x="4474346" y="1065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pic>
        <p:nvPicPr>
          <p:cNvPr id="5" name="Immagine 4" descr="Immagine che contiene Carattere, Elementi grafici, schermata, nero&#10;&#10;Descrizione generata automaticamente">
            <a:extLst>
              <a:ext uri="{FF2B5EF4-FFF2-40B4-BE49-F238E27FC236}">
                <a16:creationId xmlns:a16="http://schemas.microsoft.com/office/drawing/2014/main" id="{AE7350B9-B0F7-0767-CAC1-201498BA3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9108" y="1434652"/>
            <a:ext cx="4180966" cy="190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398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6F71DCA6-A42B-847F-B5B2-26E563FD9154}"/>
              </a:ext>
            </a:extLst>
          </p:cNvPr>
          <p:cNvSpPr/>
          <p:nvPr/>
        </p:nvSpPr>
        <p:spPr>
          <a:xfrm>
            <a:off x="3390695" y="1277141"/>
            <a:ext cx="5409282" cy="224035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4FA2223-3BCC-512A-CB66-C68103B0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6" y="522642"/>
            <a:ext cx="11091600" cy="1332000"/>
          </a:xfrm>
        </p:spPr>
        <p:txBody>
          <a:bodyPr/>
          <a:lstStyle/>
          <a:p>
            <a:r>
              <a:rPr lang="it-IT" dirty="0"/>
              <a:t>Spark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8BD81C-1BFA-3A99-5B1B-EF45F00AA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2" y="3807380"/>
            <a:ext cx="11090274" cy="215841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dirty="0"/>
              <a:t>Apache Spark è un framework open-source per l'elaborazione di grandi volumi di dati in modo rapido e distribuito. È progettato per eseguire operazioni di calcolo in memoria, rendendolo estremamente veloce ed efficiente.</a:t>
            </a:r>
          </a:p>
          <a:p>
            <a:pPr marL="0" indent="0">
              <a:buNone/>
            </a:pPr>
            <a:r>
              <a:rPr lang="it-IT" dirty="0"/>
              <a:t>Nel progetto di sentiment </a:t>
            </a:r>
            <a:r>
              <a:rPr lang="it-IT" dirty="0" err="1"/>
              <a:t>analysis</a:t>
            </a:r>
            <a:r>
              <a:rPr lang="it-IT" dirty="0"/>
              <a:t> sui testi delle canzoni di Spotify, Apache Spark è stato utilizzato per elaborare e analizzare i testi letti da Kafka ed inviare ad </a:t>
            </a:r>
            <a:r>
              <a:rPr lang="it-IT" dirty="0" err="1"/>
              <a:t>ElsasticSearch</a:t>
            </a:r>
            <a:r>
              <a:rPr lang="it-IT" dirty="0"/>
              <a:t> quest’ultimi, con l’aggiunta del risultato del Sentiment.</a:t>
            </a:r>
            <a:endParaRPr lang="it-IT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6E5F38D-AF8A-796E-7E7A-159DC17482E7}"/>
              </a:ext>
            </a:extLst>
          </p:cNvPr>
          <p:cNvSpPr txBox="1"/>
          <p:nvPr/>
        </p:nvSpPr>
        <p:spPr>
          <a:xfrm>
            <a:off x="4474346" y="1065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pic>
        <p:nvPicPr>
          <p:cNvPr id="7" name="Immagine 6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529C6F46-CBD8-CE81-3090-D949BA589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6198" y="1331829"/>
            <a:ext cx="3938276" cy="204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378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/>
      <p:bldP spid="3" grpId="0" uiExpand="1" build="p"/>
    </p:bldLst>
  </p:timing>
</p:sld>
</file>

<file path=ppt/theme/theme1.xml><?xml version="1.0" encoding="utf-8"?>
<a:theme xmlns:a="http://schemas.openxmlformats.org/drawingml/2006/main" name="3DFloat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543</Words>
  <Application>Microsoft Macintosh PowerPoint</Application>
  <PresentationFormat>Widescreen</PresentationFormat>
  <Paragraphs>42</Paragraphs>
  <Slides>14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1" baseType="lpstr">
      <vt:lpstr>-apple-system</vt:lpstr>
      <vt:lpstr>-webkit-standard</vt:lpstr>
      <vt:lpstr>Arial</vt:lpstr>
      <vt:lpstr>Sitka Heading</vt:lpstr>
      <vt:lpstr>Source Sans Pro</vt:lpstr>
      <vt:lpstr>Titillium Web</vt:lpstr>
      <vt:lpstr>3DFloatVTI</vt:lpstr>
      <vt:lpstr>Indagine sull’Umore Musicale:  Sentiment Analysis sui testi delle canzoni di Spotify </vt:lpstr>
      <vt:lpstr>Scopo del progetto</vt:lpstr>
      <vt:lpstr>Obiettivi Principali</vt:lpstr>
      <vt:lpstr>Tecnologie utilizzate:</vt:lpstr>
      <vt:lpstr>API Spotify e Python</vt:lpstr>
      <vt:lpstr>MySpotify</vt:lpstr>
      <vt:lpstr>Logstash</vt:lpstr>
      <vt:lpstr>Kafka</vt:lpstr>
      <vt:lpstr>Spark</vt:lpstr>
      <vt:lpstr>Architettura del Sistema 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Indagine sull’Umore Musicale:  Sentiment Analysis sui testi delle canzoni di Spotify </dc:title>
  <dc:creator>MARCO RECCA</dc:creator>
  <cp:lastModifiedBy>MARCO RECCA</cp:lastModifiedBy>
  <cp:revision>7</cp:revision>
  <dcterms:created xsi:type="dcterms:W3CDTF">2024-06-13T16:04:22Z</dcterms:created>
  <dcterms:modified xsi:type="dcterms:W3CDTF">2024-06-13T20:41:05Z</dcterms:modified>
</cp:coreProperties>
</file>

<file path=docProps/thumbnail.jpeg>
</file>